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21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7" r:id="rId5"/>
    <p:sldId id="332" r:id="rId6"/>
    <p:sldId id="466" r:id="rId7"/>
    <p:sldId id="468" r:id="rId8"/>
    <p:sldId id="469" r:id="rId9"/>
    <p:sldId id="481" r:id="rId10"/>
    <p:sldId id="482" r:id="rId11"/>
    <p:sldId id="483" r:id="rId12"/>
    <p:sldId id="484" r:id="rId13"/>
    <p:sldId id="470" r:id="rId14"/>
    <p:sldId id="486" r:id="rId15"/>
    <p:sldId id="487" r:id="rId16"/>
    <p:sldId id="485" r:id="rId17"/>
    <p:sldId id="488" r:id="rId18"/>
    <p:sldId id="489" r:id="rId19"/>
    <p:sldId id="474" r:id="rId20"/>
    <p:sldId id="464" r:id="rId21"/>
    <p:sldId id="475" r:id="rId22"/>
    <p:sldId id="476" r:id="rId23"/>
    <p:sldId id="478" r:id="rId24"/>
    <p:sldId id="479" r:id="rId25"/>
    <p:sldId id="480" r:id="rId26"/>
    <p:sldId id="490" r:id="rId27"/>
    <p:sldId id="477" r:id="rId28"/>
    <p:sldId id="491" r:id="rId29"/>
    <p:sldId id="493" r:id="rId30"/>
    <p:sldId id="494" r:id="rId31"/>
    <p:sldId id="492" r:id="rId32"/>
    <p:sldId id="452" r:id="rId33"/>
  </p:sldIdLst>
  <p:sldSz cx="12192000" cy="6858000"/>
  <p:notesSz cx="7099300" cy="102346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194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01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91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26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49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86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88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259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15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20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73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431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572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589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42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32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62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53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93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68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91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42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9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9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3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8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9.png"/><Relationship Id="rId4" Type="http://schemas.openxmlformats.org/officeDocument/2006/relationships/tags" Target="../tags/tag83.xml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8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1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97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5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08 - Utilisateurs et sécurité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2 :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CA" b="1"/>
              <a:t>Le contrôleur généré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Vous pouvez le modifier !</a:t>
            </a:r>
          </a:p>
          <a:p>
            <a:r>
              <a:rPr lang="fr-CA"/>
              <a:t>Une route pour afficher le formulaire de connexion</a:t>
            </a:r>
          </a:p>
          <a:p>
            <a:pPr lvl="1"/>
            <a:r>
              <a:rPr lang="fr-CA"/>
              <a:t>Symfony intercepte la requête pour traiter le formulaire</a:t>
            </a:r>
          </a:p>
          <a:p>
            <a:r>
              <a:rPr lang="fr-CA"/>
              <a:t>Une route pour la déconnexion</a:t>
            </a:r>
          </a:p>
          <a:p>
            <a:pPr lvl="1"/>
            <a:r>
              <a:rPr lang="fr-CA"/>
              <a:t>Symfony intercepte la requête pour déconnecter l'utilisateur</a:t>
            </a:r>
          </a:p>
          <a:p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881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2 :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CA" b="1"/>
              <a:t>Le fichier </a:t>
            </a:r>
            <a:r>
              <a:rPr lang="fr-CA" b="1" err="1"/>
              <a:t>Twig</a:t>
            </a:r>
            <a:r>
              <a:rPr lang="fr-CA" b="1"/>
              <a:t> généré</a:t>
            </a:r>
          </a:p>
          <a:p>
            <a:pPr marL="0" indent="0">
              <a:buNone/>
            </a:pPr>
            <a:endParaRPr lang="fr-CA" b="1"/>
          </a:p>
          <a:p>
            <a:r>
              <a:rPr lang="fr-CA"/>
              <a:t>Vous pouvez le modifier !</a:t>
            </a:r>
          </a:p>
          <a:p>
            <a:r>
              <a:rPr lang="fr-CA"/>
              <a:t>Formulaire de connexion, en HTML</a:t>
            </a:r>
          </a:p>
          <a:p>
            <a:r>
              <a:rPr lang="fr-CA"/>
              <a:t>Nom des &lt;input&gt; important</a:t>
            </a:r>
          </a:p>
          <a:p>
            <a:r>
              <a:rPr lang="fr-CA"/>
              <a:t>"</a:t>
            </a:r>
            <a:r>
              <a:rPr lang="fr-CA" err="1"/>
              <a:t>Remember</a:t>
            </a:r>
            <a:r>
              <a:rPr lang="fr-CA"/>
              <a:t> me" à décommenter au besoin</a:t>
            </a:r>
          </a:p>
          <a:p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6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2 :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/>
              <a:t>L'</a:t>
            </a:r>
            <a:r>
              <a:rPr lang="fr-CA" b="1" err="1"/>
              <a:t>Authenticator</a:t>
            </a:r>
            <a:endParaRPr lang="fr-CA" b="1"/>
          </a:p>
          <a:p>
            <a:r>
              <a:rPr lang="fr-CA"/>
              <a:t>Dans src/Security/</a:t>
            </a:r>
          </a:p>
          <a:p>
            <a:r>
              <a:rPr lang="fr-CA"/>
              <a:t>Gère la connexion</a:t>
            </a:r>
          </a:p>
          <a:p>
            <a:r>
              <a:rPr lang="fr-CA"/>
              <a:t>Une ligne à modifier absolument : </a:t>
            </a:r>
          </a:p>
          <a:p>
            <a:endParaRPr lang="fr-CA"/>
          </a:p>
          <a:p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FAF34-7244-4A21-B6F1-1F5717E48D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78616" y="3690302"/>
            <a:ext cx="8464062" cy="1905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39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3 : formulaire d'inscription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/>
              <a:t>Commande : 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make:registration-form</a:t>
            </a:r>
            <a:endParaRPr lang="fr-CA"/>
          </a:p>
          <a:p>
            <a:r>
              <a:rPr lang="fr-CA"/>
              <a:t>Génère : </a:t>
            </a:r>
          </a:p>
          <a:p>
            <a:pPr lvl="1"/>
            <a:r>
              <a:rPr lang="fr-CA"/>
              <a:t>Un contrôleur</a:t>
            </a:r>
          </a:p>
          <a:p>
            <a:pPr lvl="1"/>
            <a:r>
              <a:rPr lang="fr-CA"/>
              <a:t>Un fichier </a:t>
            </a:r>
            <a:r>
              <a:rPr lang="fr-CA" err="1"/>
              <a:t>Twig</a:t>
            </a:r>
            <a:endParaRPr lang="fr-CA"/>
          </a:p>
          <a:p>
            <a:pPr lvl="1"/>
            <a:r>
              <a:rPr lang="fr-CA"/>
              <a:t>Un formulaire Symfony</a:t>
            </a:r>
          </a:p>
          <a:p>
            <a:pPr lvl="1"/>
            <a:r>
              <a:rPr lang="fr-CA"/>
              <a:t>Une validation d'unicité dans notre entité</a:t>
            </a:r>
          </a:p>
          <a:p>
            <a:pPr lvl="1"/>
            <a:r>
              <a:rPr lang="fr-CA"/>
              <a:t>(pas de configuration)</a:t>
            </a:r>
          </a:p>
          <a:p>
            <a:endParaRPr lang="fr-CA"/>
          </a:p>
          <a:p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DEB05-D093-47A4-A5EF-6FFCB7F061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38539" y="1771650"/>
            <a:ext cx="5067300" cy="331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387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3 : formulaire d'inscription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CA" b="1"/>
              <a:t>Le contrôleur généré</a:t>
            </a:r>
          </a:p>
          <a:p>
            <a:r>
              <a:rPr lang="fr-CA"/>
              <a:t>Comporte une méthode pour afficher et traiter l'inscription</a:t>
            </a:r>
          </a:p>
          <a:p>
            <a:r>
              <a:rPr lang="fr-CA"/>
              <a:t>Hache le mot de passe pour nous</a:t>
            </a:r>
          </a:p>
          <a:p>
            <a:r>
              <a:rPr lang="fr-CA"/>
              <a:t>Connecte l'utilisateur après inscription</a:t>
            </a:r>
          </a:p>
          <a:p>
            <a:r>
              <a:rPr lang="fr-CA"/>
              <a:t>Modifiable bien sûr</a:t>
            </a:r>
          </a:p>
          <a:p>
            <a:endParaRPr lang="fr-CA"/>
          </a:p>
          <a:p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82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3 : formulaire d'inscription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/>
              <a:t>Le fichier </a:t>
            </a:r>
            <a:r>
              <a:rPr lang="fr-CA" b="1" err="1"/>
              <a:t>Twig</a:t>
            </a:r>
            <a:r>
              <a:rPr lang="fr-CA" b="1"/>
              <a:t> </a:t>
            </a:r>
          </a:p>
          <a:p>
            <a:pPr marL="0" indent="0">
              <a:buNone/>
            </a:pPr>
            <a:r>
              <a:rPr lang="fr-CA" b="1"/>
              <a:t>et le formulaire générés</a:t>
            </a:r>
          </a:p>
          <a:p>
            <a:r>
              <a:rPr lang="fr-CA"/>
              <a:t>Validation du mot de passe</a:t>
            </a:r>
          </a:p>
          <a:p>
            <a:r>
              <a:rPr lang="fr-CA"/>
              <a:t>Modifiables !</a:t>
            </a:r>
          </a:p>
          <a:p>
            <a:endParaRPr lang="fr-CA"/>
          </a:p>
          <a:p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D569D-3DA6-48AA-9C49-9C2FCB7B5C4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80973" y="1410613"/>
            <a:ext cx="6260042" cy="5091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54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3 : formulaire d'inscription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/>
              <a:t>Déconnexion</a:t>
            </a:r>
          </a:p>
          <a:p>
            <a:pPr marL="0" indent="0">
              <a:buNone/>
            </a:pPr>
            <a:endParaRPr lang="fr-CA" b="1"/>
          </a:p>
          <a:p>
            <a:r>
              <a:rPr lang="fr-CA"/>
              <a:t>Envoyer l'utilisateur à la route "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app_logout</a:t>
            </a:r>
            <a:r>
              <a:rPr lang="fr-CA"/>
              <a:t>"</a:t>
            </a:r>
          </a:p>
          <a:p>
            <a:r>
              <a:rPr lang="fr-CA"/>
              <a:t>Afficher un simple lien 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91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Création d’un système d'authentification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</p:spTree>
    <p:extLst>
      <p:ext uri="{BB962C8B-B14F-4D97-AF65-F5344CB8AC3E}">
        <p14:creationId xmlns:p14="http://schemas.microsoft.com/office/powerpoint/2010/main" val="122340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Autorisation et rôles : accéder à l'utilisateur connecté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6522" y="2124884"/>
            <a:ext cx="10718843" cy="3729355"/>
          </a:xfrm>
        </p:spPr>
        <p:txBody>
          <a:bodyPr>
            <a:normAutofit/>
          </a:bodyPr>
          <a:lstStyle/>
          <a:p>
            <a:r>
              <a:rPr lang="fr-CA"/>
              <a:t>On récupère l'instance de notre entité au complet </a:t>
            </a:r>
          </a:p>
          <a:p>
            <a:r>
              <a:rPr lang="fr-CA"/>
              <a:t>Dans un contrôleur avec : </a:t>
            </a:r>
          </a:p>
          <a:p>
            <a:pPr lvl="1"/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getUser</a:t>
            </a: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CA"/>
              <a:t>Dans un fichier </a:t>
            </a:r>
            <a:r>
              <a:rPr lang="fr-CA" err="1"/>
              <a:t>Twig</a:t>
            </a:r>
            <a:r>
              <a:rPr lang="fr-CA"/>
              <a:t> avec : </a:t>
            </a:r>
          </a:p>
          <a:p>
            <a:pPr lvl="1"/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app.user</a:t>
            </a:r>
            <a:endParaRPr lang="fr-CA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89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Autorisations et rôles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/>
              <a:t>Les rôles : des chaînes commençant par ROLE_</a:t>
            </a:r>
          </a:p>
          <a:p>
            <a:r>
              <a:rPr lang="fr-CA"/>
              <a:t>Plusieurs rôles possibles</a:t>
            </a:r>
          </a:p>
          <a:p>
            <a:r>
              <a:rPr lang="fr-CA"/>
              <a:t>Stockés en base de données ou pas</a:t>
            </a:r>
          </a:p>
          <a:p>
            <a:pPr marL="457200" lvl="1" indent="0">
              <a:buNone/>
            </a:pPr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37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Comprendre les concepts d'authentification et d'autorisation selon Symfony</a:t>
            </a:r>
          </a:p>
          <a:p>
            <a:r>
              <a:rPr lang="fr-FR"/>
              <a:t>Savoir inscrire / connecter / déconnecter un utilisateur</a:t>
            </a:r>
          </a:p>
          <a:p>
            <a:r>
              <a:rPr lang="fr-FR"/>
              <a:t>Savoir protéger des ressources du site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CA"/>
              <a:t>U</a:t>
            </a:r>
            <a:r>
              <a:rPr lang="fr-FR" err="1"/>
              <a:t>tilisateurs</a:t>
            </a:r>
            <a:r>
              <a:rPr lang="fr-FR"/>
              <a:t> et sécurité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Autorisations et rôles : restreindre l'accès à une page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/>
              <a:t>Plusieurs stratégies, principalement en fonction du rôle</a:t>
            </a:r>
          </a:p>
          <a:p>
            <a:r>
              <a:rPr lang="fr-CA"/>
              <a:t>Dans le contrôleur, en PHP ou en annotations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DEAC2-C0AF-4C85-BA80-DF569173C16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23999" y="2828926"/>
            <a:ext cx="5172076" cy="3365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AA45E-6193-40B0-A223-10F99309ACD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53855" y="2828926"/>
            <a:ext cx="4762501" cy="1851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859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Autorisations et rôles : restreindre l'accès à une page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CA"/>
              <a:t>Dans </a:t>
            </a:r>
            <a:r>
              <a:rPr lang="fr-CA" err="1">
                <a:latin typeface="Courier New" panose="02070309020205020404" pitchFamily="49" charset="0"/>
                <a:cs typeface="Courier New" panose="02070309020205020404" pitchFamily="49" charset="0"/>
              </a:rPr>
              <a:t>security.yml</a:t>
            </a:r>
            <a:r>
              <a:rPr lang="fr-CA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/>
              <a:t>: 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Plus centralisé</a:t>
            </a:r>
          </a:p>
          <a:p>
            <a:r>
              <a:rPr lang="fr-CA"/>
              <a:t>Automatisé grâce à l'expression rationnelle</a:t>
            </a:r>
          </a:p>
          <a:p>
            <a:endParaRPr lang="fr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248190-15E1-4634-841E-970E4BB134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69586" y="2482669"/>
            <a:ext cx="5495558" cy="1892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80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Vérifier un rôle dans </a:t>
            </a:r>
            <a:r>
              <a:rPr lang="fr-CA" err="1"/>
              <a:t>Twig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703E0-B2B6-4C82-9BAB-467E8EE1FEF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35202" y="2006985"/>
            <a:ext cx="7121596" cy="2844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684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Hiérarchisation des rôles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/>
              <a:t>Un rôle peut hériter de toutes les permissions d'un autre</a:t>
            </a:r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27F896-182D-4993-9862-F0CE956731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45404" y="2666126"/>
            <a:ext cx="5101192" cy="2240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91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Autorisations et rôles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294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Se souvenir de moi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/>
              <a:t>Système déjà mis en place par Symfony</a:t>
            </a:r>
          </a:p>
          <a:p>
            <a:r>
              <a:rPr lang="fr-CA"/>
              <a:t>Décommenter la case à cocher dans le formulaire de connexion</a:t>
            </a:r>
          </a:p>
          <a:p>
            <a:r>
              <a:rPr lang="fr-CA"/>
              <a:t>Activer le système dans la configuration : </a:t>
            </a:r>
          </a:p>
          <a:p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DB02A-AA30-4203-9EF0-7501B2A68B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02360" y="3429000"/>
            <a:ext cx="4987280" cy="304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828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Récupération de mots de passe oubliés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/>
              <a:t>Difficile, long et risqué à coder soi-même</a:t>
            </a:r>
          </a:p>
          <a:p>
            <a:r>
              <a:rPr lang="fr-CA"/>
              <a:t>Module complémentaire à installer avec : </a:t>
            </a:r>
          </a:p>
          <a:p>
            <a:pPr lvl="1"/>
            <a:r>
              <a:rPr lang="fr-CA"/>
              <a:t>composer </a:t>
            </a:r>
            <a:r>
              <a:rPr lang="fr-CA" err="1"/>
              <a:t>require</a:t>
            </a:r>
            <a:r>
              <a:rPr lang="fr-CA"/>
              <a:t> </a:t>
            </a:r>
            <a:r>
              <a:rPr lang="fr-CA" err="1"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symfonycasts</a:t>
            </a:r>
            <a:r>
              <a:rPr lang="fr-CA"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/reset-</a:t>
            </a:r>
            <a:r>
              <a:rPr lang="fr-CA" err="1"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CA">
                <a:solidFill>
                  <a:srgbClr val="073642"/>
                </a:solidFill>
                <a:effectLst/>
                <a:latin typeface="Consolas" panose="020B0609020204030204" pitchFamily="49" charset="0"/>
              </a:rPr>
              <a:t>-bundle</a:t>
            </a:r>
            <a:endParaRPr lang="fr-CA">
              <a:solidFill>
                <a:srgbClr val="073642"/>
              </a:solidFill>
              <a:latin typeface="Consolas" panose="020B0609020204030204" pitchFamily="49" charset="0"/>
            </a:endParaRPr>
          </a:p>
          <a:p>
            <a:r>
              <a:rPr lang="fr-CA"/>
              <a:t>Puis générer le système avec : 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make:reset-password</a:t>
            </a:r>
            <a:endParaRPr lang="fr-CA"/>
          </a:p>
          <a:p>
            <a:pPr lvl="1"/>
            <a:r>
              <a:rPr lang="fr-CA"/>
              <a:t>Suivre les indications ! </a:t>
            </a:r>
          </a:p>
          <a:p>
            <a:r>
              <a:rPr lang="fr-CA"/>
              <a:t>Génère un système sécuritaire de jetons de sécurité, avec expiration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614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Liens de connexion magiques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CA"/>
              <a:t>Envoie un lien par mail, permettant de se connecter</a:t>
            </a:r>
          </a:p>
          <a:p>
            <a:r>
              <a:rPr lang="fr-CA"/>
              <a:t>Quelques étapes simples : </a:t>
            </a:r>
          </a:p>
          <a:p>
            <a:pPr lvl="1"/>
            <a:r>
              <a:rPr lang="fr-CA"/>
              <a:t>Activer le système dans </a:t>
            </a:r>
            <a:r>
              <a:rPr lang="fr-CA" err="1"/>
              <a:t>security.yaml</a:t>
            </a:r>
            <a:endParaRPr lang="fr-CA"/>
          </a:p>
          <a:p>
            <a:pPr lvl="1"/>
            <a:r>
              <a:rPr lang="fr-CA"/>
              <a:t>Créer une page où l'utilisateur renseigne son mail</a:t>
            </a:r>
          </a:p>
          <a:p>
            <a:pPr lvl="1"/>
            <a:r>
              <a:rPr lang="fr-CA"/>
              <a:t>Envoyer un message avec le lien</a:t>
            </a:r>
          </a:p>
          <a:p>
            <a:pPr lvl="1"/>
            <a:r>
              <a:rPr lang="fr-CA"/>
              <a:t>Créer une route de vérification, interceptée par Symfony</a:t>
            </a:r>
          </a:p>
          <a:p>
            <a:r>
              <a:rPr lang="fr-CA"/>
              <a:t>Aucune table n'est créée dans la base de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37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Autres fonctionnalités de sécurité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61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/>
              <a:t>Vous savez configurer le système de sécurité de Symfony pour un formulaire de connexion classique</a:t>
            </a:r>
          </a:p>
          <a:p>
            <a:r>
              <a:rPr lang="fr-FR"/>
              <a:t>Vous savez authentifier un utilisateur</a:t>
            </a:r>
          </a:p>
          <a:p>
            <a:r>
              <a:rPr lang="fr-FR"/>
              <a:t>Vous savez refuser l'accès de certaines ressources à un utilisateur</a:t>
            </a:r>
          </a:p>
          <a:p>
            <a:r>
              <a:rPr lang="fr-FR"/>
              <a:t>Vous êtes en mesure de mettre en place des fonctionnalités modernes reliées à la sécurité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1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Le système de sécurité de Symfony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/>
              <a:t>Authentification vs Autorisation ?</a:t>
            </a:r>
          </a:p>
          <a:p>
            <a:r>
              <a:rPr lang="fr-CA"/>
              <a:t>Très souple et donc assez complexe</a:t>
            </a:r>
          </a:p>
          <a:p>
            <a:r>
              <a:rPr lang="fr-CA"/>
              <a:t>Plusieurs commandes </a:t>
            </a:r>
            <a:r>
              <a:rPr lang="fr-CA" i="1" err="1"/>
              <a:t>make</a:t>
            </a:r>
            <a:r>
              <a:rPr lang="fr-CA"/>
              <a:t> disponibles</a:t>
            </a:r>
          </a:p>
          <a:p>
            <a:r>
              <a:rPr lang="fr-CA"/>
              <a:t>Configuration assez vaste, mais automatisée</a:t>
            </a:r>
          </a:p>
          <a:p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09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Étapes pour créer un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B843033-BCD2-4398-B767-9614EF5199D6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2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/>
              <a:t>Créer l'entité utilisateur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make:user</a:t>
            </a:r>
            <a:endParaRPr lang="fr-CA"/>
          </a:p>
          <a:p>
            <a:pPr marL="457200" indent="-457200">
              <a:buFont typeface="+mj-lt"/>
              <a:buAutoNum type="arabicPeriod"/>
            </a:pPr>
            <a:r>
              <a:rPr lang="fr-CA"/>
              <a:t>Créer le système d'</a:t>
            </a:r>
            <a:r>
              <a:rPr lang="fr-CA" err="1"/>
              <a:t>authentication</a:t>
            </a:r>
            <a:endParaRPr lang="fr-CA"/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make:auth</a:t>
            </a:r>
            <a:endParaRPr lang="fr-CA"/>
          </a:p>
          <a:p>
            <a:pPr marL="457200" indent="-457200">
              <a:buFont typeface="+mj-lt"/>
              <a:buAutoNum type="arabicPeriod"/>
            </a:pPr>
            <a:r>
              <a:rPr lang="fr-CA"/>
              <a:t>Créer le formulaire d'inscription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make:registration-form</a:t>
            </a:r>
            <a:endParaRPr lang="fr-CA"/>
          </a:p>
          <a:p>
            <a:pPr marL="457200" indent="-457200">
              <a:buFont typeface="+mj-lt"/>
              <a:buAutoNum type="arabicPeriod"/>
            </a:pPr>
            <a:r>
              <a:rPr lang="fr-CA"/>
              <a:t>Autres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/>
              <a:t>Configurer la fonction "se souvenir de moi"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/>
              <a:t>Système d'oubli de mot de passe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/>
              <a:t>Lien de connexion magique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/>
              <a:t>...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25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1 : l’entité utilisateur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CA"/>
              <a:t>Commande : 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make:user</a:t>
            </a:r>
            <a:endParaRPr lang="fr-CA"/>
          </a:p>
          <a:p>
            <a:r>
              <a:rPr lang="fr-CA"/>
              <a:t>Configuration automatique dans : </a:t>
            </a:r>
          </a:p>
          <a:p>
            <a:pPr lvl="1"/>
            <a:r>
              <a:rPr lang="fr-CA"/>
              <a:t>config/packages/</a:t>
            </a:r>
            <a:r>
              <a:rPr lang="fr-CA" err="1"/>
              <a:t>security.yaml</a:t>
            </a:r>
            <a:endParaRPr lang="fr-CA"/>
          </a:p>
          <a:p>
            <a:r>
              <a:rPr lang="fr-CA"/>
              <a:t>Crée l'entité, un peu spéciale</a:t>
            </a:r>
          </a:p>
          <a:p>
            <a:r>
              <a:rPr lang="fr-CA"/>
              <a:t>Ne crée pas la table !</a:t>
            </a:r>
          </a:p>
          <a:p>
            <a:r>
              <a:rPr lang="fr-CA"/>
              <a:t>Pour ajouter d'autres propriétés : 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make:entity</a:t>
            </a:r>
            <a:r>
              <a:rPr lang="fr-CA"/>
              <a:t> User</a:t>
            </a:r>
          </a:p>
          <a:p>
            <a:pPr marL="0" indent="0">
              <a:buNone/>
            </a:pPr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FBA21-2799-4E0E-A6E5-E288A66AC5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38539" y="1485900"/>
            <a:ext cx="5076825" cy="388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5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1 : l’entité utilisateur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CA"/>
          </a:p>
          <a:p>
            <a:pPr marL="0" indent="0">
              <a:buNone/>
            </a:pPr>
            <a:r>
              <a:rPr lang="fr-CA" b="1"/>
              <a:t>La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A3CA8-668B-4FF4-A4C6-BB0CC7DD2E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34051" y="345626"/>
            <a:ext cx="5547474" cy="57596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508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1 : l’entité utilisateur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CA" b="1"/>
              <a:t>Le </a:t>
            </a:r>
            <a:r>
              <a:rPr lang="fr-CA" b="1" err="1"/>
              <a:t>UserInterface</a:t>
            </a:r>
            <a:r>
              <a:rPr lang="fr-CA" b="1"/>
              <a:t> de Symfony</a:t>
            </a:r>
          </a:p>
          <a:p>
            <a:pPr marL="0" indent="0">
              <a:buNone/>
            </a:pPr>
            <a:endParaRPr lang="fr-CA" b="1"/>
          </a:p>
          <a:p>
            <a:r>
              <a:rPr lang="fr-CA"/>
              <a:t>Notre entité doit l'implémenter</a:t>
            </a:r>
          </a:p>
          <a:p>
            <a:r>
              <a:rPr lang="fr-CA"/>
              <a:t>Les 5 méthodes de l'interface : </a:t>
            </a:r>
          </a:p>
          <a:p>
            <a:pPr lvl="1"/>
            <a:r>
              <a:rPr lang="fr-CA" err="1"/>
              <a:t>getUsername</a:t>
            </a:r>
            <a:r>
              <a:rPr lang="fr-CA"/>
              <a:t>() : retourne le nom de l'utilisateur connecté (pour la </a:t>
            </a:r>
            <a:r>
              <a:rPr lang="fr-CA" err="1"/>
              <a:t>wdt</a:t>
            </a:r>
            <a:r>
              <a:rPr lang="fr-CA"/>
              <a:t>)</a:t>
            </a:r>
          </a:p>
          <a:p>
            <a:pPr lvl="1"/>
            <a:r>
              <a:rPr lang="fr-CA" err="1"/>
              <a:t>getPassword</a:t>
            </a:r>
            <a:r>
              <a:rPr lang="fr-CA"/>
              <a:t>() : retourne le mot de passe de l'utilisateur</a:t>
            </a:r>
          </a:p>
          <a:p>
            <a:pPr lvl="1"/>
            <a:r>
              <a:rPr lang="fr-CA" err="1"/>
              <a:t>getRoles</a:t>
            </a:r>
            <a:r>
              <a:rPr lang="fr-CA"/>
              <a:t>() : retourne les rôles de l'utilisateur</a:t>
            </a:r>
          </a:p>
          <a:p>
            <a:pPr lvl="1"/>
            <a:r>
              <a:rPr lang="fr-CA" err="1"/>
              <a:t>getSalt</a:t>
            </a:r>
            <a:r>
              <a:rPr lang="fr-CA"/>
              <a:t>() : inutile aujourd'hui</a:t>
            </a:r>
          </a:p>
          <a:p>
            <a:pPr lvl="1"/>
            <a:r>
              <a:rPr lang="fr-CA" err="1"/>
              <a:t>eraseCredentials</a:t>
            </a:r>
            <a:r>
              <a:rPr lang="fr-CA"/>
              <a:t> : habituellement inutile</a:t>
            </a:r>
          </a:p>
          <a:p>
            <a:pPr marL="457200" lvl="1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21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2 :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CA"/>
              <a:t>Commande : </a:t>
            </a:r>
          </a:p>
          <a:p>
            <a:pPr lvl="1"/>
            <a:r>
              <a:rPr lang="fr-CA" err="1"/>
              <a:t>php</a:t>
            </a:r>
            <a:r>
              <a:rPr lang="fr-CA"/>
              <a:t> bin/console </a:t>
            </a:r>
            <a:r>
              <a:rPr lang="fr-CA" err="1"/>
              <a:t>make:auth</a:t>
            </a:r>
            <a:endParaRPr lang="fr-CA"/>
          </a:p>
          <a:p>
            <a:r>
              <a:rPr lang="fr-CA"/>
              <a:t>Génère : </a:t>
            </a:r>
          </a:p>
          <a:p>
            <a:pPr lvl="1"/>
            <a:r>
              <a:rPr lang="fr-CA"/>
              <a:t>de la configuration</a:t>
            </a:r>
          </a:p>
          <a:p>
            <a:pPr lvl="1"/>
            <a:r>
              <a:rPr lang="fr-CA"/>
              <a:t>un contrôleur</a:t>
            </a:r>
          </a:p>
          <a:p>
            <a:pPr lvl="1"/>
            <a:r>
              <a:rPr lang="fr-CA"/>
              <a:t>un fichier </a:t>
            </a:r>
            <a:r>
              <a:rPr lang="fr-CA" err="1"/>
              <a:t>Twig</a:t>
            </a:r>
            <a:r>
              <a:rPr lang="fr-CA"/>
              <a:t> pour la connexion</a:t>
            </a:r>
          </a:p>
          <a:p>
            <a:pPr lvl="1"/>
            <a:r>
              <a:rPr lang="fr-CA"/>
              <a:t>un "</a:t>
            </a:r>
            <a:r>
              <a:rPr lang="fr-CA" err="1"/>
              <a:t>Authenticator</a:t>
            </a:r>
            <a:r>
              <a:rPr lang="fr-CA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AF01E-9382-406C-8D39-9D16ACF94C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1688857"/>
            <a:ext cx="5048250" cy="3638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53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/>
              <a:t>Étape 2 : système d'authentification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/>
              <a:t>Utilisateurs et sécurité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CA"/>
          </a:p>
          <a:p>
            <a:pPr marL="0" indent="0">
              <a:buNone/>
            </a:pPr>
            <a:r>
              <a:rPr lang="fr-CA" b="1"/>
              <a:t>La 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5FF481-034F-4FCD-983E-70C9246BE26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97768" y="1241725"/>
            <a:ext cx="6554312" cy="47654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2017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C729CB-1BE9-49DB-BBAE-11863D5A2891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877</Words>
  <Application>Microsoft Office PowerPoint</Application>
  <PresentationFormat>Grand écran</PresentationFormat>
  <Paragraphs>182</Paragraphs>
  <Slides>29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Calibri</vt:lpstr>
      <vt:lpstr>Arial</vt:lpstr>
      <vt:lpstr>Courier New</vt:lpstr>
      <vt:lpstr>Segoe UI Light</vt:lpstr>
      <vt:lpstr>Calibri Light</vt:lpstr>
      <vt:lpstr>Segoe UI</vt:lpstr>
      <vt:lpstr>Consolas</vt:lpstr>
      <vt:lpstr>Thème Office</vt:lpstr>
      <vt:lpstr>Développement web côté serveur avec Symfony</vt:lpstr>
      <vt:lpstr>Objectifs</vt:lpstr>
      <vt:lpstr>Le système de sécurité de Symfony</vt:lpstr>
      <vt:lpstr>Étapes pour créer un système d'authentification</vt:lpstr>
      <vt:lpstr>Étape 1 : l’entité utilisateur</vt:lpstr>
      <vt:lpstr>Étape 1 : l’entité utilisateur</vt:lpstr>
      <vt:lpstr>Étape 1 : l’entité utilisateur</vt:lpstr>
      <vt:lpstr>Étape 2 : système d'authentification</vt:lpstr>
      <vt:lpstr>Étape 2 : système d'authentification</vt:lpstr>
      <vt:lpstr>Étape 2 : système d'authentification</vt:lpstr>
      <vt:lpstr>Étape 2 : système d'authentification</vt:lpstr>
      <vt:lpstr>Étape 2 : système d'authentification</vt:lpstr>
      <vt:lpstr>Étape 3 : formulaire d'inscription</vt:lpstr>
      <vt:lpstr>Étape 3 : formulaire d'inscription</vt:lpstr>
      <vt:lpstr>Étape 3 : formulaire d'inscription</vt:lpstr>
      <vt:lpstr>Étape 3 : formulaire d'inscription</vt:lpstr>
      <vt:lpstr>Création d’un système d'authentification</vt:lpstr>
      <vt:lpstr>Autorisation et rôles : accéder à l'utilisateur connecté</vt:lpstr>
      <vt:lpstr>Autorisations et rôles</vt:lpstr>
      <vt:lpstr>Autorisations et rôles : restreindre l'accès à une page</vt:lpstr>
      <vt:lpstr>Autorisations et rôles : restreindre l'accès à une page</vt:lpstr>
      <vt:lpstr>Vérifier un rôle dans Twig</vt:lpstr>
      <vt:lpstr>Hiérarchisation des rôles</vt:lpstr>
      <vt:lpstr>Autorisations et rôles</vt:lpstr>
      <vt:lpstr>Se souvenir de moi</vt:lpstr>
      <vt:lpstr>Récupération de mots de passe oubliés</vt:lpstr>
      <vt:lpstr>Liens de connexion magiques</vt:lpstr>
      <vt:lpstr>Autres fonctionnalités de sécurité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